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96" r:id="rId1"/>
  </p:sldMasterIdLst>
  <p:notesMasterIdLst>
    <p:notesMasterId r:id="rId3"/>
  </p:notesMasterIdLst>
  <p:sldIdLst>
    <p:sldId id="214737889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7C5"/>
    <a:srgbClr val="0070C0"/>
    <a:srgbClr val="4472C4"/>
    <a:srgbClr val="2585C9"/>
    <a:srgbClr val="00B050"/>
    <a:srgbClr val="70AD47"/>
    <a:srgbClr val="DAE3F3"/>
    <a:srgbClr val="FFF2CC"/>
    <a:srgbClr val="A8BF99"/>
    <a:srgbClr val="92C1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35" autoAdjust="0"/>
  </p:normalViewPr>
  <p:slideViewPr>
    <p:cSldViewPr snapToGrid="0">
      <p:cViewPr varScale="1">
        <p:scale>
          <a:sx n="94" d="100"/>
          <a:sy n="94" d="100"/>
        </p:scale>
        <p:origin x="91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49575" cy="498475"/>
          </a:xfrm>
          <a:prstGeom prst="rect">
            <a:avLst/>
          </a:prstGeom>
        </p:spPr>
        <p:txBody>
          <a:bodyPr vert="horz" lIns="91404" tIns="45700" rIns="91404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4"/>
            <a:ext cx="2949575" cy="498475"/>
          </a:xfrm>
          <a:prstGeom prst="rect">
            <a:avLst/>
          </a:prstGeom>
        </p:spPr>
        <p:txBody>
          <a:bodyPr vert="horz" lIns="91404" tIns="45700" rIns="91404" bIns="45700" rtlCol="0"/>
          <a:lstStyle>
            <a:lvl1pPr algn="r">
              <a:defRPr sz="1200"/>
            </a:lvl1pPr>
          </a:lstStyle>
          <a:p>
            <a:fld id="{7EE5BBA3-23BA-421E-A6B2-40CBB36E4AC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700" rIns="91404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2"/>
            <a:ext cx="5445125" cy="3913187"/>
          </a:xfrm>
          <a:prstGeom prst="rect">
            <a:avLst/>
          </a:prstGeom>
        </p:spPr>
        <p:txBody>
          <a:bodyPr vert="horz" lIns="91404" tIns="45700" rIns="91404" bIns="457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6"/>
            <a:ext cx="2949575" cy="498475"/>
          </a:xfrm>
          <a:prstGeom prst="rect">
            <a:avLst/>
          </a:prstGeom>
        </p:spPr>
        <p:txBody>
          <a:bodyPr vert="horz" lIns="91404" tIns="45700" rIns="91404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6"/>
            <a:ext cx="2949575" cy="498475"/>
          </a:xfrm>
          <a:prstGeom prst="rect">
            <a:avLst/>
          </a:prstGeom>
        </p:spPr>
        <p:txBody>
          <a:bodyPr vert="horz" lIns="91404" tIns="45700" rIns="91404" bIns="45700" rtlCol="0" anchor="b"/>
          <a:lstStyle>
            <a:lvl1pPr algn="r">
              <a:defRPr sz="1200"/>
            </a:lvl1pPr>
          </a:lstStyle>
          <a:p>
            <a:fld id="{CC9E4919-8921-4E53-817D-973F5F6DF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9E4919-8921-4E53-817D-973F5F6DF7C1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3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BB07-3C11-4E91-82C8-DFAC405F34A7}" type="datetime1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CD5F4820-36F6-4D2D-AAED-C6E06ADCA5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9729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9115-78FD-496B-B525-6D05422C13C6}" type="datetime1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90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9143-874B-4D35-8122-6C21EE99DA16}" type="datetime1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65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08FE-D774-448D-B2E3-C42CB1AE8803}" type="datetime1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1711" y="6356352"/>
            <a:ext cx="222885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fld id="{CD5F4820-36F6-4D2D-AAED-C6E06ADCA5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759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25B7-DFB6-43C2-A8E7-7263DB790BCD}" type="datetime1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19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D9F2-2830-48B7-A100-D480327B2337}" type="datetime1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37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1D93-3B08-461A-9300-588392DE87E2}" type="datetime1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0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EEB2-AED9-48CB-B30E-0EB8D826A80E}" type="datetime1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708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5AC9-C7CA-414A-B270-984B3848FD0C}" type="datetime1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A064-E48F-466A-A223-CCEA9F5DA5E8}" type="datetime1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87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9DAF-E9A9-49F2-8DF0-7E305146E226}" type="datetime1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96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803F-6D14-4F99-A627-5200AE3BA759}" type="datetime1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49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 7">
            <a:extLst>
              <a:ext uri="{FF2B5EF4-FFF2-40B4-BE49-F238E27FC236}">
                <a16:creationId xmlns:a16="http://schemas.microsoft.com/office/drawing/2014/main" id="{293446D4-71E4-FB19-4247-A3ADE7B06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072946"/>
              </p:ext>
            </p:extLst>
          </p:nvPr>
        </p:nvGraphicFramePr>
        <p:xfrm>
          <a:off x="5044507" y="2313695"/>
          <a:ext cx="4781833" cy="232156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56608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3245723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47974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  <a:gridCol w="631528">
                  <a:extLst>
                    <a:ext uri="{9D8B030D-6E8A-4147-A177-3AD203B41FA5}">
                      <a16:colId xmlns:a16="http://schemas.microsoft.com/office/drawing/2014/main" val="2498122873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（７）環境関係法令の遵守等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当年度申請時</a:t>
                      </a:r>
                      <a:endParaRPr kumimoji="1" lang="en-US" altLang="zh-TW" sz="6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3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実施します</a:t>
                      </a:r>
                    </a:p>
                    <a:p>
                      <a:pPr algn="ctr"/>
                      <a:r>
                        <a:rPr kumimoji="1" lang="en-US" altLang="ja-JP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該当しない場合も☑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当年度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実績報告時</a:t>
                      </a:r>
                      <a:endParaRPr kumimoji="1" lang="en-US" altLang="ja-JP" sz="3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実施しました</a:t>
                      </a:r>
                    </a:p>
                    <a:p>
                      <a:pPr algn="ctr"/>
                      <a:r>
                        <a:rPr kumimoji="1" lang="en-US" altLang="ja-JP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該当しない場合も☑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みどりの食料システム戦略の理解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関係法令の遵守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環境配慮の取組方針の策定や研修の実施に努める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5149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機械等の適切な整備と管理に努める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2159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正しい知識に基づく作業安全に努める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92227"/>
                  </a:ext>
                </a:extLst>
              </a:tr>
            </a:tbl>
          </a:graphicData>
        </a:graphic>
      </p:graphicFrame>
      <p:graphicFrame>
        <p:nvGraphicFramePr>
          <p:cNvPr id="13" name="表 7">
            <a:extLst>
              <a:ext uri="{FF2B5EF4-FFF2-40B4-BE49-F238E27FC236}">
                <a16:creationId xmlns:a16="http://schemas.microsoft.com/office/drawing/2014/main" id="{052E650D-22EC-BFA3-F5F0-313AF2B4B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198367"/>
              </p:ext>
            </p:extLst>
          </p:nvPr>
        </p:nvGraphicFramePr>
        <p:xfrm>
          <a:off x="5047224" y="1519755"/>
          <a:ext cx="4772879" cy="79445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57845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324361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45318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  <a:gridCol w="626097">
                  <a:extLst>
                    <a:ext uri="{9D8B030D-6E8A-4147-A177-3AD203B41FA5}">
                      <a16:colId xmlns:a16="http://schemas.microsoft.com/office/drawing/2014/main" val="3049568384"/>
                    </a:ext>
                  </a:extLst>
                </a:gridCol>
              </a:tblGrid>
              <a:tr h="423612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（６）生物多様性への悪影響の防止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当年度申請時</a:t>
                      </a:r>
                      <a:endParaRPr kumimoji="1" lang="en-US" altLang="zh-TW" sz="6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3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実施します</a:t>
                      </a:r>
                    </a:p>
                    <a:p>
                      <a:pPr algn="ctr"/>
                      <a:r>
                        <a:rPr kumimoji="1" lang="en-US" altLang="ja-JP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該当しない場合も☑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当年度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実績報告時</a:t>
                      </a:r>
                      <a:endParaRPr kumimoji="1" lang="en-US" altLang="ja-JP" sz="3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実施しました</a:t>
                      </a:r>
                    </a:p>
                    <a:p>
                      <a:pPr algn="ctr"/>
                      <a:r>
                        <a:rPr kumimoji="1" lang="en-US" altLang="ja-JP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該当しない場合も☑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排水処理に係る水質汚濁防止法の遵守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</a:tbl>
          </a:graphicData>
        </a:graphic>
      </p:graphicFrame>
      <p:graphicFrame>
        <p:nvGraphicFramePr>
          <p:cNvPr id="12" name="表 7">
            <a:extLst>
              <a:ext uri="{FF2B5EF4-FFF2-40B4-BE49-F238E27FC236}">
                <a16:creationId xmlns:a16="http://schemas.microsoft.com/office/drawing/2014/main" id="{776937D9-6D23-AD95-431A-6D61921C4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599925"/>
              </p:ext>
            </p:extLst>
          </p:nvPr>
        </p:nvGraphicFramePr>
        <p:xfrm>
          <a:off x="105056" y="4846724"/>
          <a:ext cx="4781976" cy="15392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56849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3267120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  <a:gridCol w="629357">
                  <a:extLst>
                    <a:ext uri="{9D8B030D-6E8A-4147-A177-3AD203B41FA5}">
                      <a16:colId xmlns:a16="http://schemas.microsoft.com/office/drawing/2014/main" val="1603935337"/>
                    </a:ext>
                  </a:extLst>
                </a:gridCol>
              </a:tblGrid>
              <a:tr h="190341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（５）廃棄物の発生抑制、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indent="442913" algn="l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適正な循環的な利用及び適正な処分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当年度申請時</a:t>
                      </a:r>
                      <a:endParaRPr kumimoji="1" lang="en-US" altLang="zh-TW" sz="6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3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実施します</a:t>
                      </a:r>
                    </a:p>
                    <a:p>
                      <a:pPr algn="ctr"/>
                      <a:r>
                        <a:rPr kumimoji="1" lang="en-US" altLang="ja-JP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該当しない場合も☑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当年度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実績報告時</a:t>
                      </a:r>
                      <a:endParaRPr kumimoji="1" lang="en-US" altLang="ja-JP" sz="3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実施しました</a:t>
                      </a:r>
                    </a:p>
                    <a:p>
                      <a:pPr algn="ctr"/>
                      <a:r>
                        <a:rPr kumimoji="1" lang="en-US" altLang="ja-JP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該当しない場合も☑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食品ロスの削減に努める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ja-JP" altLang="en-US" sz="14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677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プラ等廃棄物の削減に努め、適正に処理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資源の再利用を検討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ja-JP" altLang="en-US" sz="14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184196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2727FBEC-1822-487A-53E3-7C1CA897C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546859"/>
              </p:ext>
            </p:extLst>
          </p:nvPr>
        </p:nvGraphicFramePr>
        <p:xfrm>
          <a:off x="105098" y="2376530"/>
          <a:ext cx="4781978" cy="16916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57849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3265823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34818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  <a:gridCol w="623488">
                  <a:extLst>
                    <a:ext uri="{9D8B030D-6E8A-4147-A177-3AD203B41FA5}">
                      <a16:colId xmlns:a16="http://schemas.microsoft.com/office/drawing/2014/main" val="802189961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（３）エネルギーの節減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当年度申請時</a:t>
                      </a:r>
                      <a:endParaRPr kumimoji="1" lang="en-US" altLang="zh-TW" sz="6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3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実施します</a:t>
                      </a:r>
                    </a:p>
                    <a:p>
                      <a:pPr algn="ctr"/>
                      <a:r>
                        <a:rPr kumimoji="1" lang="en-US" altLang="ja-JP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該当しない場合も☑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当年度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実績報告時</a:t>
                      </a:r>
                      <a:endParaRPr kumimoji="1" lang="en-US" altLang="ja-JP" sz="3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実施しました</a:t>
                      </a:r>
                    </a:p>
                    <a:p>
                      <a:pPr algn="ctr"/>
                      <a:r>
                        <a:rPr kumimoji="1" lang="en-US" altLang="ja-JP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該当しない場合も☑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オフィス・工場・倉庫・車両等の電気・燃料の使用状況の記録・保存に努める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省エネを意識し、不必要・非効率なエネルギー消費をしないように努める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環境負荷低減に配慮した商品、原料等の調達を検討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1643384"/>
                  </a:ext>
                </a:extLst>
              </a:tr>
            </a:tbl>
          </a:graphicData>
        </a:graphic>
      </p:graphicFrame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A998F7D5-90BD-3218-DB46-49C7D8A10F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554230"/>
              </p:ext>
            </p:extLst>
          </p:nvPr>
        </p:nvGraphicFramePr>
        <p:xfrm>
          <a:off x="105098" y="1528923"/>
          <a:ext cx="4781978" cy="84685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57350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3269396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7616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  <a:gridCol w="627616">
                  <a:extLst>
                    <a:ext uri="{9D8B030D-6E8A-4147-A177-3AD203B41FA5}">
                      <a16:colId xmlns:a16="http://schemas.microsoft.com/office/drawing/2014/main" val="2348251114"/>
                    </a:ext>
                  </a:extLst>
                </a:gridCol>
              </a:tblGrid>
              <a:tr h="420132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（１）適正な施肥・（２）適正な防除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当年度申請時</a:t>
                      </a:r>
                      <a:endParaRPr kumimoji="1" lang="en-US" altLang="zh-TW" sz="6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3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実施します</a:t>
                      </a:r>
                    </a:p>
                    <a:p>
                      <a:pPr algn="ctr"/>
                      <a:r>
                        <a:rPr kumimoji="1" lang="en-US" altLang="ja-JP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該当しない場合も☑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当年度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実績報告時</a:t>
                      </a:r>
                      <a:endParaRPr kumimoji="1" lang="en-US" altLang="ja-JP" sz="3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実施しました</a:t>
                      </a:r>
                    </a:p>
                    <a:p>
                      <a:pPr algn="ctr"/>
                      <a:r>
                        <a:rPr kumimoji="1" lang="en-US" altLang="ja-JP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該当しない場合も☑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257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環境負荷低減に配慮した原料・農産物等の調達を検討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48D11440-97AC-268D-92BD-F270091C88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633173"/>
              </p:ext>
            </p:extLst>
          </p:nvPr>
        </p:nvGraphicFramePr>
        <p:xfrm>
          <a:off x="105199" y="4065927"/>
          <a:ext cx="4781977" cy="78232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56353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3267473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  <a:gridCol w="623151">
                  <a:extLst>
                    <a:ext uri="{9D8B030D-6E8A-4147-A177-3AD203B41FA5}">
                      <a16:colId xmlns:a16="http://schemas.microsoft.com/office/drawing/2014/main" val="1007511189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（４）悪臭及び害虫の発生防止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当年度申請時</a:t>
                      </a:r>
                      <a:endParaRPr kumimoji="1" lang="en-US" altLang="zh-TW" sz="6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3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実施します</a:t>
                      </a:r>
                    </a:p>
                    <a:p>
                      <a:pPr algn="ctr"/>
                      <a:r>
                        <a:rPr kumimoji="1" lang="en-US" altLang="ja-JP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該当しない場合も☑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当年度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実績報告時</a:t>
                      </a:r>
                      <a:endParaRPr kumimoji="1" lang="en-US" altLang="ja-JP" sz="3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実施しました</a:t>
                      </a:r>
                    </a:p>
                    <a:p>
                      <a:pPr algn="ctr"/>
                      <a:r>
                        <a:rPr kumimoji="1" lang="en-US" altLang="ja-JP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該当しない場合も☑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7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悪臭・害虫の発生防止・低減に努める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6" name="表 11">
            <a:extLst>
              <a:ext uri="{FF2B5EF4-FFF2-40B4-BE49-F238E27FC236}">
                <a16:creationId xmlns:a16="http://schemas.microsoft.com/office/drawing/2014/main" id="{B957A444-56C2-8A59-6626-D74A31919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793071"/>
              </p:ext>
            </p:extLst>
          </p:nvPr>
        </p:nvGraphicFramePr>
        <p:xfrm>
          <a:off x="6761444" y="159275"/>
          <a:ext cx="2943803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272">
                  <a:extLst>
                    <a:ext uri="{9D8B030D-6E8A-4147-A177-3AD203B41FA5}">
                      <a16:colId xmlns:a16="http://schemas.microsoft.com/office/drawing/2014/main" val="272524950"/>
                    </a:ext>
                  </a:extLst>
                </a:gridCol>
                <a:gridCol w="1812531">
                  <a:extLst>
                    <a:ext uri="{9D8B030D-6E8A-4147-A177-3AD203B41FA5}">
                      <a16:colId xmlns:a16="http://schemas.microsoft.com/office/drawing/2014/main" val="7207260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事業実施年度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令和○年度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4048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申告者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○○○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441732"/>
                  </a:ext>
                </a:extLst>
              </a:tr>
            </a:tbl>
          </a:graphicData>
        </a:graphic>
      </p:graphicFrame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B132467-BF12-EF9A-5364-D451E26A79DC}"/>
              </a:ext>
            </a:extLst>
          </p:cNvPr>
          <p:cNvSpPr txBox="1"/>
          <p:nvPr/>
        </p:nvSpPr>
        <p:spPr>
          <a:xfrm>
            <a:off x="5044507" y="4921363"/>
            <a:ext cx="4810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関係法令の遵守については、特定外来生物による生態系等に係る被害の防止に関する法律（平成</a:t>
            </a:r>
            <a:r>
              <a:rPr kumimoji="1"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16</a:t>
            </a:r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年法律第</a:t>
            </a:r>
            <a:r>
              <a:rPr kumimoji="1"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78</a:t>
            </a:r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号）、農用地の土壌の汚染防止等に関する法律（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昭和</a:t>
            </a:r>
            <a:r>
              <a:rPr kumimoji="1" lang="en-US" altLang="zh-CN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45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年法律第</a:t>
            </a:r>
            <a:r>
              <a:rPr kumimoji="1" lang="en-US" altLang="zh-CN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139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号</a:t>
            </a:r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）、農薬取締法（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昭和</a:t>
            </a:r>
            <a:r>
              <a:rPr kumimoji="1" lang="en-US" altLang="zh-CN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23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年法律第</a:t>
            </a:r>
            <a:r>
              <a:rPr kumimoji="1" lang="en-US" altLang="zh-CN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82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号</a:t>
            </a:r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）、植物防疫法（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昭和</a:t>
            </a:r>
            <a:r>
              <a:rPr kumimoji="1" lang="en-US" altLang="zh-CN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25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年法律第</a:t>
            </a:r>
            <a:r>
              <a:rPr kumimoji="1" lang="en-US" altLang="zh-CN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151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号</a:t>
            </a:r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）、廃棄物の処理及び清掃に関する法律（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昭和</a:t>
            </a:r>
            <a:r>
              <a:rPr kumimoji="1" lang="en-US" altLang="zh-CN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45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年法律第</a:t>
            </a:r>
            <a:r>
              <a:rPr kumimoji="1" lang="en-US" altLang="zh-CN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137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号</a:t>
            </a:r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）、プラスチックに係る資源循環の促進等に関する法律（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令和３年法律第</a:t>
            </a:r>
            <a:r>
              <a:rPr kumimoji="1" lang="en-US" altLang="zh-CN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60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号</a:t>
            </a:r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）、</a:t>
            </a:r>
            <a:r>
              <a:rPr kumimoji="1" lang="zh-TW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労働安全衛生法</a:t>
            </a:r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昭和</a:t>
            </a:r>
            <a:r>
              <a:rPr kumimoji="1" lang="en-US" altLang="zh-CN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47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年法律第</a:t>
            </a:r>
            <a:r>
              <a:rPr kumimoji="1" lang="en-US" altLang="zh-CN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57</a:t>
            </a:r>
            <a:r>
              <a:rPr kumimoji="1" lang="zh-CN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号</a:t>
            </a:r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）を遵守することを示す。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F1966F-11F8-E520-772A-11AF5396D1C2}"/>
              </a:ext>
            </a:extLst>
          </p:cNvPr>
          <p:cNvSpPr txBox="1"/>
          <p:nvPr/>
        </p:nvSpPr>
        <p:spPr>
          <a:xfrm>
            <a:off x="898139" y="318802"/>
            <a:ext cx="5695790" cy="707886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kumimoji="1" lang="ja-JP" altLang="en-US" sz="2000" b="1" dirty="0">
                <a:latin typeface="Meiryo UI"/>
                <a:ea typeface="Meiryo UI"/>
              </a:rPr>
              <a:t>環境負荷低減のクロスコンプライアンス チェックシート</a:t>
            </a:r>
            <a:endParaRPr kumimoji="1" lang="en-US" altLang="ja-JP" sz="2000" b="1" dirty="0">
              <a:latin typeface="Meiryo UI"/>
              <a:ea typeface="Meiryo UI"/>
            </a:endParaRPr>
          </a:p>
          <a:p>
            <a:pPr algn="ctr"/>
            <a:r>
              <a:rPr lang="ja-JP" altLang="en-US" sz="2000" b="1" dirty="0">
                <a:solidFill>
                  <a:prstClr val="black"/>
                </a:solidFill>
                <a:latin typeface="メイリオ"/>
                <a:ea typeface="メイリオ"/>
              </a:rPr>
              <a:t>（</a:t>
            </a:r>
            <a:r>
              <a:rPr lang="ja-JP" altLang="en-US" sz="2000" b="1" dirty="0">
                <a:latin typeface="メイリオ"/>
                <a:ea typeface="メイリオ"/>
              </a:rPr>
              <a:t>単年度事業用・</a:t>
            </a:r>
            <a:r>
              <a:rPr lang="ja-JP" altLang="en-US" sz="2000" b="1" dirty="0">
                <a:solidFill>
                  <a:prstClr val="black"/>
                </a:solidFill>
                <a:latin typeface="メイリオ"/>
                <a:ea typeface="メイリオ"/>
              </a:rPr>
              <a:t>事業者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向け）</a:t>
            </a:r>
            <a:endParaRPr kumimoji="1" lang="en-US" altLang="ja-JP" sz="2000" b="1" dirty="0">
              <a:latin typeface="Meiryo UI"/>
              <a:ea typeface="Meiryo UI"/>
            </a:endParaRPr>
          </a:p>
        </p:txBody>
      </p:sp>
      <p:sp>
        <p:nvSpPr>
          <p:cNvPr id="4" name="大かっこ 3">
            <a:extLst>
              <a:ext uri="{FF2B5EF4-FFF2-40B4-BE49-F238E27FC236}">
                <a16:creationId xmlns:a16="http://schemas.microsoft.com/office/drawing/2014/main" id="{10277984-7FDB-9D2D-BD5D-1CB1C6851C53}"/>
              </a:ext>
            </a:extLst>
          </p:cNvPr>
          <p:cNvSpPr/>
          <p:nvPr/>
        </p:nvSpPr>
        <p:spPr>
          <a:xfrm>
            <a:off x="3657800" y="1819530"/>
            <a:ext cx="576000" cy="7200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大かっこ 7">
            <a:extLst>
              <a:ext uri="{FF2B5EF4-FFF2-40B4-BE49-F238E27FC236}">
                <a16:creationId xmlns:a16="http://schemas.microsoft.com/office/drawing/2014/main" id="{F970B4C2-66FE-2F07-A2D6-5FB50C5C5B24}"/>
              </a:ext>
            </a:extLst>
          </p:cNvPr>
          <p:cNvSpPr/>
          <p:nvPr/>
        </p:nvSpPr>
        <p:spPr>
          <a:xfrm>
            <a:off x="4289600" y="1838583"/>
            <a:ext cx="576000" cy="7200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大かっこ 10">
            <a:extLst>
              <a:ext uri="{FF2B5EF4-FFF2-40B4-BE49-F238E27FC236}">
                <a16:creationId xmlns:a16="http://schemas.microsoft.com/office/drawing/2014/main" id="{5F079CEB-4E3A-778C-E8B7-A10C70F28C93}"/>
              </a:ext>
            </a:extLst>
          </p:cNvPr>
          <p:cNvSpPr/>
          <p:nvPr/>
        </p:nvSpPr>
        <p:spPr>
          <a:xfrm>
            <a:off x="3657800" y="2657181"/>
            <a:ext cx="576000" cy="7200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大かっこ 14">
            <a:extLst>
              <a:ext uri="{FF2B5EF4-FFF2-40B4-BE49-F238E27FC236}">
                <a16:creationId xmlns:a16="http://schemas.microsoft.com/office/drawing/2014/main" id="{C635269F-12F1-93EB-85D6-51FBD6D4FB97}"/>
              </a:ext>
            </a:extLst>
          </p:cNvPr>
          <p:cNvSpPr/>
          <p:nvPr/>
        </p:nvSpPr>
        <p:spPr>
          <a:xfrm>
            <a:off x="4289600" y="2676234"/>
            <a:ext cx="576000" cy="7200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大かっこ 18">
            <a:extLst>
              <a:ext uri="{FF2B5EF4-FFF2-40B4-BE49-F238E27FC236}">
                <a16:creationId xmlns:a16="http://schemas.microsoft.com/office/drawing/2014/main" id="{07F258EE-E4BF-FAB1-DA00-E89321471458}"/>
              </a:ext>
            </a:extLst>
          </p:cNvPr>
          <p:cNvSpPr/>
          <p:nvPr/>
        </p:nvSpPr>
        <p:spPr>
          <a:xfrm>
            <a:off x="3657800" y="4348821"/>
            <a:ext cx="576000" cy="7200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大かっこ 19">
            <a:extLst>
              <a:ext uri="{FF2B5EF4-FFF2-40B4-BE49-F238E27FC236}">
                <a16:creationId xmlns:a16="http://schemas.microsoft.com/office/drawing/2014/main" id="{AE642F35-BADF-A7F6-A56F-71D86CED6FD2}"/>
              </a:ext>
            </a:extLst>
          </p:cNvPr>
          <p:cNvSpPr/>
          <p:nvPr/>
        </p:nvSpPr>
        <p:spPr>
          <a:xfrm>
            <a:off x="4289600" y="4367874"/>
            <a:ext cx="576000" cy="7200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大かっこ 31">
            <a:extLst>
              <a:ext uri="{FF2B5EF4-FFF2-40B4-BE49-F238E27FC236}">
                <a16:creationId xmlns:a16="http://schemas.microsoft.com/office/drawing/2014/main" id="{AD4493BD-DF36-3812-1223-9963404ACF0A}"/>
              </a:ext>
            </a:extLst>
          </p:cNvPr>
          <p:cNvSpPr/>
          <p:nvPr/>
        </p:nvSpPr>
        <p:spPr>
          <a:xfrm>
            <a:off x="3657800" y="5138856"/>
            <a:ext cx="576000" cy="7200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大かっこ 33">
            <a:extLst>
              <a:ext uri="{FF2B5EF4-FFF2-40B4-BE49-F238E27FC236}">
                <a16:creationId xmlns:a16="http://schemas.microsoft.com/office/drawing/2014/main" id="{4EB52E3D-85E6-B746-1394-594B76C3DB48}"/>
              </a:ext>
            </a:extLst>
          </p:cNvPr>
          <p:cNvSpPr/>
          <p:nvPr/>
        </p:nvSpPr>
        <p:spPr>
          <a:xfrm>
            <a:off x="4289600" y="5157909"/>
            <a:ext cx="576000" cy="7200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大かっこ 34">
            <a:extLst>
              <a:ext uri="{FF2B5EF4-FFF2-40B4-BE49-F238E27FC236}">
                <a16:creationId xmlns:a16="http://schemas.microsoft.com/office/drawing/2014/main" id="{C5FB8B2C-91A6-1FAC-36AB-1C0D4D20558C}"/>
              </a:ext>
            </a:extLst>
          </p:cNvPr>
          <p:cNvSpPr/>
          <p:nvPr/>
        </p:nvSpPr>
        <p:spPr>
          <a:xfrm>
            <a:off x="8587522" y="1809250"/>
            <a:ext cx="576000" cy="7200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大かっこ 35">
            <a:extLst>
              <a:ext uri="{FF2B5EF4-FFF2-40B4-BE49-F238E27FC236}">
                <a16:creationId xmlns:a16="http://schemas.microsoft.com/office/drawing/2014/main" id="{ED559748-D6D8-31A2-2D0D-FE69535BBF89}"/>
              </a:ext>
            </a:extLst>
          </p:cNvPr>
          <p:cNvSpPr/>
          <p:nvPr/>
        </p:nvSpPr>
        <p:spPr>
          <a:xfrm>
            <a:off x="9219322" y="1828303"/>
            <a:ext cx="576000" cy="7200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大かっこ 36">
            <a:extLst>
              <a:ext uri="{FF2B5EF4-FFF2-40B4-BE49-F238E27FC236}">
                <a16:creationId xmlns:a16="http://schemas.microsoft.com/office/drawing/2014/main" id="{BA62AA35-BDE0-811E-B112-F24F86E32BCE}"/>
              </a:ext>
            </a:extLst>
          </p:cNvPr>
          <p:cNvSpPr/>
          <p:nvPr/>
        </p:nvSpPr>
        <p:spPr>
          <a:xfrm>
            <a:off x="8581644" y="2591531"/>
            <a:ext cx="576000" cy="7200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大かっこ 37">
            <a:extLst>
              <a:ext uri="{FF2B5EF4-FFF2-40B4-BE49-F238E27FC236}">
                <a16:creationId xmlns:a16="http://schemas.microsoft.com/office/drawing/2014/main" id="{66F95E3D-4631-9AC2-229C-3F42BB3AC79F}"/>
              </a:ext>
            </a:extLst>
          </p:cNvPr>
          <p:cNvSpPr/>
          <p:nvPr/>
        </p:nvSpPr>
        <p:spPr>
          <a:xfrm>
            <a:off x="9213444" y="2610584"/>
            <a:ext cx="576000" cy="7200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FFE52CC-EEEE-7F65-894A-67A65FDDD0FB}"/>
              </a:ext>
            </a:extLst>
          </p:cNvPr>
          <p:cNvSpPr txBox="1"/>
          <p:nvPr/>
        </p:nvSpPr>
        <p:spPr>
          <a:xfrm>
            <a:off x="78011" y="0"/>
            <a:ext cx="1809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別添様式第３</a:t>
            </a:r>
            <a:r>
              <a:rPr kumimoji="1" lang="en-US" altLang="ja-JP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– </a:t>
            </a:r>
            <a:r>
              <a:rPr kumimoji="1"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３号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98AAA1-16A0-491C-160D-07EF89A73990}"/>
              </a:ext>
            </a:extLst>
          </p:cNvPr>
          <p:cNvSpPr txBox="1"/>
          <p:nvPr/>
        </p:nvSpPr>
        <p:spPr>
          <a:xfrm>
            <a:off x="80846" y="1221521"/>
            <a:ext cx="9624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注：申請時には「当年度申請時」欄、実績報告時には「当年度実績報告時」欄の全ての項目にチェックを付けること。</a:t>
            </a:r>
            <a:endParaRPr kumimoji="1" lang="en-US" altLang="ja-JP" sz="1200" b="1" dirty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7074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581</Words>
  <Application>Microsoft Office PowerPoint</Application>
  <PresentationFormat>A4 210 x 297 mm</PresentationFormat>
  <Paragraphs>121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Ｐ明朝</vt:lpstr>
      <vt:lpstr>ＭＳ 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2025-04-11T01:21:43Z</dcterms:created>
  <dcterms:modified xsi:type="dcterms:W3CDTF">2025-04-11T01:21:47Z</dcterms:modified>
</cp:coreProperties>
</file>